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1" r:id="rId2"/>
    <p:sldId id="492" r:id="rId3"/>
    <p:sldId id="257" r:id="rId4"/>
    <p:sldId id="465" r:id="rId5"/>
    <p:sldId id="450" r:id="rId6"/>
    <p:sldId id="480" r:id="rId7"/>
    <p:sldId id="491" r:id="rId8"/>
    <p:sldId id="474" r:id="rId9"/>
    <p:sldId id="475" r:id="rId10"/>
    <p:sldId id="477" r:id="rId11"/>
    <p:sldId id="484" r:id="rId12"/>
    <p:sldId id="478" r:id="rId13"/>
    <p:sldId id="481" r:id="rId14"/>
    <p:sldId id="482" r:id="rId15"/>
    <p:sldId id="483" r:id="rId16"/>
    <p:sldId id="454" r:id="rId17"/>
    <p:sldId id="455" r:id="rId18"/>
    <p:sldId id="456" r:id="rId19"/>
    <p:sldId id="457" r:id="rId20"/>
    <p:sldId id="485" r:id="rId21"/>
    <p:sldId id="486" r:id="rId22"/>
    <p:sldId id="458" r:id="rId23"/>
    <p:sldId id="487" r:id="rId24"/>
    <p:sldId id="488" r:id="rId25"/>
    <p:sldId id="459" r:id="rId26"/>
    <p:sldId id="479" r:id="rId27"/>
    <p:sldId id="337" r:id="rId28"/>
    <p:sldId id="490" r:id="rId29"/>
    <p:sldId id="48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4937221-804A-4872-A6C8-DDBC87E0E907}">
          <p14:sldIdLst>
            <p14:sldId id="311"/>
            <p14:sldId id="492"/>
            <p14:sldId id="257"/>
            <p14:sldId id="465"/>
          </p14:sldIdLst>
        </p14:section>
        <p14:section name="Layers of Cybersecurity" id="{DCFF7D21-E82A-4CBA-9982-50902E4336CB}">
          <p14:sldIdLst>
            <p14:sldId id="450"/>
            <p14:sldId id="480"/>
            <p14:sldId id="491"/>
          </p14:sldIdLst>
        </p14:section>
        <p14:section name="Lateral Movement" id="{373FC0CA-985D-4183-B103-E51CE826EF3E}">
          <p14:sldIdLst>
            <p14:sldId id="474"/>
            <p14:sldId id="475"/>
            <p14:sldId id="477"/>
            <p14:sldId id="484"/>
            <p14:sldId id="478"/>
            <p14:sldId id="481"/>
            <p14:sldId id="482"/>
            <p14:sldId id="483"/>
          </p14:sldIdLst>
        </p14:section>
        <p14:section name="SQL Security Principles" id="{EC8C9D72-5688-406D-ABCF-643286EE52AE}">
          <p14:sldIdLst>
            <p14:sldId id="454"/>
            <p14:sldId id="455"/>
            <p14:sldId id="456"/>
            <p14:sldId id="457"/>
            <p14:sldId id="485"/>
            <p14:sldId id="486"/>
          </p14:sldIdLst>
        </p14:section>
        <p14:section name="Strategies" id="{59A60C23-5AE5-4F68-B836-13E1E9B6551B}">
          <p14:sldIdLst>
            <p14:sldId id="458"/>
            <p14:sldId id="487"/>
            <p14:sldId id="488"/>
            <p14:sldId id="459"/>
          </p14:sldIdLst>
        </p14:section>
        <p14:section name="Outro" id="{6EC656FF-0027-4D36-BD1E-0F9A893F74B4}">
          <p14:sldIdLst>
            <p14:sldId id="479"/>
            <p14:sldId id="337"/>
            <p14:sldId id="490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0F0F0"/>
    <a:srgbClr val="EAEAEA"/>
    <a:srgbClr val="D5D5D5"/>
    <a:srgbClr val="BCBCBC"/>
    <a:srgbClr val="9D9D9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17FCB-9588-442E-9EEE-8D1BF6AE3C65}" v="20" dt="2026-01-15T13:09:13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6" autoAdjust="0"/>
    <p:restoredTop sz="74030" autoAdjust="0"/>
  </p:normalViewPr>
  <p:slideViewPr>
    <p:cSldViewPr snapToGrid="0">
      <p:cViewPr varScale="1">
        <p:scale>
          <a:sx n="82" d="100"/>
          <a:sy n="82" d="100"/>
        </p:scale>
        <p:origin x="132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de Haan" userId="50e5798c-7059-487a-80af-b5ef2c657ff3" providerId="ADAL" clId="{A9267604-AD5F-4580-B183-17EAEC48FC59}"/>
    <pc:docChg chg="custSel addSld delSld modSld sldOrd modSection">
      <pc:chgData name="Danny de Haan" userId="50e5798c-7059-487a-80af-b5ef2c657ff3" providerId="ADAL" clId="{A9267604-AD5F-4580-B183-17EAEC48FC59}" dt="2026-01-15T13:09:13.845" v="171"/>
      <pc:docMkLst>
        <pc:docMk/>
      </pc:docMkLst>
      <pc:sldChg chg="modSp mod">
        <pc:chgData name="Danny de Haan" userId="50e5798c-7059-487a-80af-b5ef2c657ff3" providerId="ADAL" clId="{A9267604-AD5F-4580-B183-17EAEC48FC59}" dt="2026-01-15T07:26:51.149" v="159" actId="20577"/>
        <pc:sldMkLst>
          <pc:docMk/>
          <pc:sldMk cId="1149635577" sldId="257"/>
        </pc:sldMkLst>
        <pc:spChg chg="mod">
          <ac:chgData name="Danny de Haan" userId="50e5798c-7059-487a-80af-b5ef2c657ff3" providerId="ADAL" clId="{A9267604-AD5F-4580-B183-17EAEC48FC59}" dt="2026-01-15T07:26:51.149" v="159" actId="20577"/>
          <ac:spMkLst>
            <pc:docMk/>
            <pc:sldMk cId="1149635577" sldId="257"/>
            <ac:spMk id="3" creationId="{944549B1-5B90-7707-CCCF-1911DB6569CF}"/>
          </ac:spMkLst>
        </pc:spChg>
      </pc:sldChg>
      <pc:sldChg chg="addSp modSp">
        <pc:chgData name="Danny de Haan" userId="50e5798c-7059-487a-80af-b5ef2c657ff3" providerId="ADAL" clId="{A9267604-AD5F-4580-B183-17EAEC48FC59}" dt="2026-01-15T13:09:13.845" v="171"/>
        <pc:sldMkLst>
          <pc:docMk/>
          <pc:sldMk cId="903042367" sldId="311"/>
        </pc:sldMkLst>
        <pc:spChg chg="add mod">
          <ac:chgData name="Danny de Haan" userId="50e5798c-7059-487a-80af-b5ef2c657ff3" providerId="ADAL" clId="{A9267604-AD5F-4580-B183-17EAEC48FC59}" dt="2026-01-15T13:09:13.845" v="171"/>
          <ac:spMkLst>
            <pc:docMk/>
            <pc:sldMk cId="903042367" sldId="311"/>
            <ac:spMk id="2" creationId="{51193D0B-65AF-218E-7B35-3ED801AC5D29}"/>
          </ac:spMkLst>
        </pc:spChg>
      </pc:sldChg>
      <pc:sldChg chg="modNotesTx">
        <pc:chgData name="Danny de Haan" userId="50e5798c-7059-487a-80af-b5ef2c657ff3" providerId="ADAL" clId="{A9267604-AD5F-4580-B183-17EAEC48FC59}" dt="2026-01-15T07:00:38.687" v="23" actId="6549"/>
        <pc:sldMkLst>
          <pc:docMk/>
          <pc:sldMk cId="3751485278" sldId="337"/>
        </pc:sldMkLst>
      </pc:sldChg>
      <pc:sldChg chg="modSp del mod modNotesTx">
        <pc:chgData name="Danny de Haan" userId="50e5798c-7059-487a-80af-b5ef2c657ff3" providerId="ADAL" clId="{A9267604-AD5F-4580-B183-17EAEC48FC59}" dt="2026-01-15T12:23:20.940" v="170" actId="2696"/>
        <pc:sldMkLst>
          <pc:docMk/>
          <pc:sldMk cId="2859586622" sldId="446"/>
        </pc:sldMkLst>
        <pc:picChg chg="mod">
          <ac:chgData name="Danny de Haan" userId="50e5798c-7059-487a-80af-b5ef2c657ff3" providerId="ADAL" clId="{A9267604-AD5F-4580-B183-17EAEC48FC59}" dt="2026-01-15T07:26:00.963" v="158" actId="1038"/>
          <ac:picMkLst>
            <pc:docMk/>
            <pc:sldMk cId="2859586622" sldId="446"/>
            <ac:picMk id="15" creationId="{20272FE6-A7A5-628D-250C-72BC170A807D}"/>
          </ac:picMkLst>
        </pc:picChg>
        <pc:picChg chg="mod">
          <ac:chgData name="Danny de Haan" userId="50e5798c-7059-487a-80af-b5ef2c657ff3" providerId="ADAL" clId="{A9267604-AD5F-4580-B183-17EAEC48FC59}" dt="2026-01-15T07:25:51.115" v="155" actId="13244"/>
          <ac:picMkLst>
            <pc:docMk/>
            <pc:sldMk cId="2859586622" sldId="446"/>
            <ac:picMk id="19" creationId="{056D54F6-8F88-855C-DC66-B835E6A9AA24}"/>
          </ac:picMkLst>
        </pc:picChg>
        <pc:picChg chg="mod modVis">
          <ac:chgData name="Danny de Haan" userId="50e5798c-7059-487a-80af-b5ef2c657ff3" providerId="ADAL" clId="{A9267604-AD5F-4580-B183-17EAEC48FC59}" dt="2026-01-15T07:25:25.525" v="154" actId="13244"/>
          <ac:picMkLst>
            <pc:docMk/>
            <pc:sldMk cId="2859586622" sldId="446"/>
            <ac:picMk id="1026" creationId="{6AB44F9F-A9B6-6CEE-3E84-04D0EDA16B3A}"/>
          </ac:picMkLst>
        </pc:picChg>
      </pc:sldChg>
      <pc:sldChg chg="modSp modNotesTx">
        <pc:chgData name="Danny de Haan" userId="50e5798c-7059-487a-80af-b5ef2c657ff3" providerId="ADAL" clId="{A9267604-AD5F-4580-B183-17EAEC48FC59}" dt="2026-01-15T12:19:52.213" v="163" actId="14826"/>
        <pc:sldMkLst>
          <pc:docMk/>
          <pc:sldMk cId="3969648403" sldId="450"/>
        </pc:sldMkLst>
        <pc:picChg chg="mod">
          <ac:chgData name="Danny de Haan" userId="50e5798c-7059-487a-80af-b5ef2c657ff3" providerId="ADAL" clId="{A9267604-AD5F-4580-B183-17EAEC48FC59}" dt="2026-01-15T12:19:52.213" v="163" actId="14826"/>
          <ac:picMkLst>
            <pc:docMk/>
            <pc:sldMk cId="3969648403" sldId="450"/>
            <ac:picMk id="2" creationId="{CCED1B0C-B151-5401-316F-1518A647451E}"/>
          </ac:picMkLst>
        </pc:picChg>
      </pc:sldChg>
      <pc:sldChg chg="modNotesTx">
        <pc:chgData name="Danny de Haan" userId="50e5798c-7059-487a-80af-b5ef2c657ff3" providerId="ADAL" clId="{A9267604-AD5F-4580-B183-17EAEC48FC59}" dt="2026-01-15T07:00:08.567" v="14" actId="6549"/>
        <pc:sldMkLst>
          <pc:docMk/>
          <pc:sldMk cId="4053880985" sldId="454"/>
        </pc:sldMkLst>
      </pc:sldChg>
      <pc:sldChg chg="modNotesTx">
        <pc:chgData name="Danny de Haan" userId="50e5798c-7059-487a-80af-b5ef2c657ff3" providerId="ADAL" clId="{A9267604-AD5F-4580-B183-17EAEC48FC59}" dt="2026-01-15T07:00:11.414" v="15" actId="6549"/>
        <pc:sldMkLst>
          <pc:docMk/>
          <pc:sldMk cId="876421026" sldId="455"/>
        </pc:sldMkLst>
      </pc:sldChg>
      <pc:sldChg chg="modNotesTx">
        <pc:chgData name="Danny de Haan" userId="50e5798c-7059-487a-80af-b5ef2c657ff3" providerId="ADAL" clId="{A9267604-AD5F-4580-B183-17EAEC48FC59}" dt="2026-01-15T07:00:14.655" v="16" actId="6549"/>
        <pc:sldMkLst>
          <pc:docMk/>
          <pc:sldMk cId="3916962936" sldId="456"/>
        </pc:sldMkLst>
      </pc:sldChg>
      <pc:sldChg chg="modNotesTx">
        <pc:chgData name="Danny de Haan" userId="50e5798c-7059-487a-80af-b5ef2c657ff3" providerId="ADAL" clId="{A9267604-AD5F-4580-B183-17EAEC48FC59}" dt="2026-01-15T07:00:33.392" v="21" actId="6549"/>
        <pc:sldMkLst>
          <pc:docMk/>
          <pc:sldMk cId="7364804" sldId="459"/>
        </pc:sldMkLst>
      </pc:sldChg>
      <pc:sldChg chg="del">
        <pc:chgData name="Danny de Haan" userId="50e5798c-7059-487a-80af-b5ef2c657ff3" providerId="ADAL" clId="{A9267604-AD5F-4580-B183-17EAEC48FC59}" dt="2026-01-15T06:59:30.023" v="3" actId="2696"/>
        <pc:sldMkLst>
          <pc:docMk/>
          <pc:sldMk cId="2769330600" sldId="466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3694459526" sldId="467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4098307568" sldId="468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1239081217" sldId="469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3848705619" sldId="470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1261968790" sldId="471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2398744519" sldId="472"/>
        </pc:sldMkLst>
      </pc:sldChg>
      <pc:sldChg chg="del">
        <pc:chgData name="Danny de Haan" userId="50e5798c-7059-487a-80af-b5ef2c657ff3" providerId="ADAL" clId="{A9267604-AD5F-4580-B183-17EAEC48FC59}" dt="2026-01-15T06:59:36.155" v="4" actId="2696"/>
        <pc:sldMkLst>
          <pc:docMk/>
          <pc:sldMk cId="936400622" sldId="473"/>
        </pc:sldMkLst>
      </pc:sldChg>
      <pc:sldChg chg="modNotesTx">
        <pc:chgData name="Danny de Haan" userId="50e5798c-7059-487a-80af-b5ef2c657ff3" providerId="ADAL" clId="{A9267604-AD5F-4580-B183-17EAEC48FC59}" dt="2026-01-15T06:59:38.289" v="5" actId="6549"/>
        <pc:sldMkLst>
          <pc:docMk/>
          <pc:sldMk cId="3735753622" sldId="474"/>
        </pc:sldMkLst>
      </pc:sldChg>
      <pc:sldChg chg="modNotesTx">
        <pc:chgData name="Danny de Haan" userId="50e5798c-7059-487a-80af-b5ef2c657ff3" providerId="ADAL" clId="{A9267604-AD5F-4580-B183-17EAEC48FC59}" dt="2026-01-15T06:59:41.454" v="6" actId="6549"/>
        <pc:sldMkLst>
          <pc:docMk/>
          <pc:sldMk cId="1614877007" sldId="475"/>
        </pc:sldMkLst>
      </pc:sldChg>
      <pc:sldChg chg="del">
        <pc:chgData name="Danny de Haan" userId="50e5798c-7059-487a-80af-b5ef2c657ff3" providerId="ADAL" clId="{A9267604-AD5F-4580-B183-17EAEC48FC59}" dt="2026-01-15T06:59:45.870" v="7" actId="2696"/>
        <pc:sldMkLst>
          <pc:docMk/>
          <pc:sldMk cId="1929476298" sldId="476"/>
        </pc:sldMkLst>
      </pc:sldChg>
      <pc:sldChg chg="modNotesTx">
        <pc:chgData name="Danny de Haan" userId="50e5798c-7059-487a-80af-b5ef2c657ff3" providerId="ADAL" clId="{A9267604-AD5F-4580-B183-17EAEC48FC59}" dt="2026-01-15T06:59:48.079" v="8" actId="6549"/>
        <pc:sldMkLst>
          <pc:docMk/>
          <pc:sldMk cId="2451369705" sldId="477"/>
        </pc:sldMkLst>
      </pc:sldChg>
      <pc:sldChg chg="modNotesTx">
        <pc:chgData name="Danny de Haan" userId="50e5798c-7059-487a-80af-b5ef2c657ff3" providerId="ADAL" clId="{A9267604-AD5F-4580-B183-17EAEC48FC59}" dt="2026-01-15T06:59:55.873" v="10" actId="6549"/>
        <pc:sldMkLst>
          <pc:docMk/>
          <pc:sldMk cId="1474973818" sldId="478"/>
        </pc:sldMkLst>
      </pc:sldChg>
      <pc:sldChg chg="modNotesTx">
        <pc:chgData name="Danny de Haan" userId="50e5798c-7059-487a-80af-b5ef2c657ff3" providerId="ADAL" clId="{A9267604-AD5F-4580-B183-17EAEC48FC59}" dt="2026-01-15T07:00:36.327" v="22" actId="6549"/>
        <pc:sldMkLst>
          <pc:docMk/>
          <pc:sldMk cId="158079518" sldId="479"/>
        </pc:sldMkLst>
      </pc:sldChg>
      <pc:sldChg chg="modSp modNotesTx">
        <pc:chgData name="Danny de Haan" userId="50e5798c-7059-487a-80af-b5ef2c657ff3" providerId="ADAL" clId="{A9267604-AD5F-4580-B183-17EAEC48FC59}" dt="2026-01-15T11:07:35.160" v="161" actId="313"/>
        <pc:sldMkLst>
          <pc:docMk/>
          <pc:sldMk cId="3756149632" sldId="480"/>
        </pc:sldMkLst>
        <pc:spChg chg="mod">
          <ac:chgData name="Danny de Haan" userId="50e5798c-7059-487a-80af-b5ef2c657ff3" providerId="ADAL" clId="{A9267604-AD5F-4580-B183-17EAEC48FC59}" dt="2026-01-15T11:07:35.160" v="161" actId="313"/>
          <ac:spMkLst>
            <pc:docMk/>
            <pc:sldMk cId="3756149632" sldId="480"/>
            <ac:spMk id="3" creationId="{4560A783-B688-4ACE-8BCA-A3830A05B577}"/>
          </ac:spMkLst>
        </pc:spChg>
      </pc:sldChg>
      <pc:sldChg chg="modNotesTx">
        <pc:chgData name="Danny de Haan" userId="50e5798c-7059-487a-80af-b5ef2c657ff3" providerId="ADAL" clId="{A9267604-AD5F-4580-B183-17EAEC48FC59}" dt="2026-01-15T06:59:58.648" v="11" actId="6549"/>
        <pc:sldMkLst>
          <pc:docMk/>
          <pc:sldMk cId="1917491587" sldId="481"/>
        </pc:sldMkLst>
      </pc:sldChg>
      <pc:sldChg chg="modNotesTx">
        <pc:chgData name="Danny de Haan" userId="50e5798c-7059-487a-80af-b5ef2c657ff3" providerId="ADAL" clId="{A9267604-AD5F-4580-B183-17EAEC48FC59}" dt="2026-01-15T07:00:01.631" v="12" actId="6549"/>
        <pc:sldMkLst>
          <pc:docMk/>
          <pc:sldMk cId="4099592783" sldId="482"/>
        </pc:sldMkLst>
      </pc:sldChg>
      <pc:sldChg chg="modNotesTx">
        <pc:chgData name="Danny de Haan" userId="50e5798c-7059-487a-80af-b5ef2c657ff3" providerId="ADAL" clId="{A9267604-AD5F-4580-B183-17EAEC48FC59}" dt="2026-01-15T07:00:04.655" v="13" actId="6549"/>
        <pc:sldMkLst>
          <pc:docMk/>
          <pc:sldMk cId="2779274452" sldId="483"/>
        </pc:sldMkLst>
      </pc:sldChg>
      <pc:sldChg chg="modNotesTx">
        <pc:chgData name="Danny de Haan" userId="50e5798c-7059-487a-80af-b5ef2c657ff3" providerId="ADAL" clId="{A9267604-AD5F-4580-B183-17EAEC48FC59}" dt="2026-01-15T06:59:51.510" v="9" actId="6549"/>
        <pc:sldMkLst>
          <pc:docMk/>
          <pc:sldMk cId="3899822012" sldId="484"/>
        </pc:sldMkLst>
      </pc:sldChg>
      <pc:sldChg chg="modNotesTx">
        <pc:chgData name="Danny de Haan" userId="50e5798c-7059-487a-80af-b5ef2c657ff3" providerId="ADAL" clId="{A9267604-AD5F-4580-B183-17EAEC48FC59}" dt="2026-01-15T07:00:19.527" v="17" actId="6549"/>
        <pc:sldMkLst>
          <pc:docMk/>
          <pc:sldMk cId="2206032457" sldId="485"/>
        </pc:sldMkLst>
      </pc:sldChg>
      <pc:sldChg chg="modNotesTx">
        <pc:chgData name="Danny de Haan" userId="50e5798c-7059-487a-80af-b5ef2c657ff3" providerId="ADAL" clId="{A9267604-AD5F-4580-B183-17EAEC48FC59}" dt="2026-01-15T07:00:23.749" v="18" actId="6549"/>
        <pc:sldMkLst>
          <pc:docMk/>
          <pc:sldMk cId="4184045849" sldId="486"/>
        </pc:sldMkLst>
      </pc:sldChg>
      <pc:sldChg chg="modNotesTx">
        <pc:chgData name="Danny de Haan" userId="50e5798c-7059-487a-80af-b5ef2c657ff3" providerId="ADAL" clId="{A9267604-AD5F-4580-B183-17EAEC48FC59}" dt="2026-01-15T07:00:28.207" v="19" actId="6549"/>
        <pc:sldMkLst>
          <pc:docMk/>
          <pc:sldMk cId="2920781076" sldId="487"/>
        </pc:sldMkLst>
      </pc:sldChg>
      <pc:sldChg chg="modNotesTx">
        <pc:chgData name="Danny de Haan" userId="50e5798c-7059-487a-80af-b5ef2c657ff3" providerId="ADAL" clId="{A9267604-AD5F-4580-B183-17EAEC48FC59}" dt="2026-01-15T07:00:31.223" v="20" actId="6549"/>
        <pc:sldMkLst>
          <pc:docMk/>
          <pc:sldMk cId="784152146" sldId="488"/>
        </pc:sldMkLst>
      </pc:sldChg>
      <pc:sldChg chg="addSp delSp modSp new mod modClrScheme chgLayout">
        <pc:chgData name="Danny de Haan" userId="50e5798c-7059-487a-80af-b5ef2c657ff3" providerId="ADAL" clId="{A9267604-AD5F-4580-B183-17EAEC48FC59}" dt="2026-01-15T07:03:23.534" v="117" actId="404"/>
        <pc:sldMkLst>
          <pc:docMk/>
          <pc:sldMk cId="3032399598" sldId="489"/>
        </pc:sldMkLst>
        <pc:spChg chg="del mod ord">
          <ac:chgData name="Danny de Haan" userId="50e5798c-7059-487a-80af-b5ef2c657ff3" providerId="ADAL" clId="{A9267604-AD5F-4580-B183-17EAEC48FC59}" dt="2026-01-15T07:01:13.349" v="31" actId="700"/>
          <ac:spMkLst>
            <pc:docMk/>
            <pc:sldMk cId="3032399598" sldId="489"/>
            <ac:spMk id="2" creationId="{84DDAEE9-3FC4-6D00-D8AE-0EF3EBE43714}"/>
          </ac:spMkLst>
        </pc:spChg>
        <pc:spChg chg="del mod ord">
          <ac:chgData name="Danny de Haan" userId="50e5798c-7059-487a-80af-b5ef2c657ff3" providerId="ADAL" clId="{A9267604-AD5F-4580-B183-17EAEC48FC59}" dt="2026-01-15T07:01:13.349" v="31" actId="700"/>
          <ac:spMkLst>
            <pc:docMk/>
            <pc:sldMk cId="3032399598" sldId="489"/>
            <ac:spMk id="3" creationId="{EE3F5580-C6B4-D469-D1C0-D3B4DFAB3835}"/>
          </ac:spMkLst>
        </pc:spChg>
        <pc:spChg chg="add mod ord">
          <ac:chgData name="Danny de Haan" userId="50e5798c-7059-487a-80af-b5ef2c657ff3" providerId="ADAL" clId="{A9267604-AD5F-4580-B183-17EAEC48FC59}" dt="2026-01-15T07:03:23.534" v="117" actId="404"/>
          <ac:spMkLst>
            <pc:docMk/>
            <pc:sldMk cId="3032399598" sldId="489"/>
            <ac:spMk id="4" creationId="{013545AE-F021-D0F2-3B32-C9E7999EB37C}"/>
          </ac:spMkLst>
        </pc:spChg>
        <pc:spChg chg="add mod ord">
          <ac:chgData name="Danny de Haan" userId="50e5798c-7059-487a-80af-b5ef2c657ff3" providerId="ADAL" clId="{A9267604-AD5F-4580-B183-17EAEC48FC59}" dt="2026-01-15T07:02:39.194" v="98" actId="14100"/>
          <ac:spMkLst>
            <pc:docMk/>
            <pc:sldMk cId="3032399598" sldId="489"/>
            <ac:spMk id="5" creationId="{57E737E6-932E-FE67-E910-7DCB7F9B485A}"/>
          </ac:spMkLst>
        </pc:spChg>
        <pc:spChg chg="add mod">
          <ac:chgData name="Danny de Haan" userId="50e5798c-7059-487a-80af-b5ef2c657ff3" providerId="ADAL" clId="{A9267604-AD5F-4580-B183-17EAEC48FC59}" dt="2026-01-15T07:02:18.459" v="80" actId="1076"/>
          <ac:spMkLst>
            <pc:docMk/>
            <pc:sldMk cId="3032399598" sldId="489"/>
            <ac:spMk id="6" creationId="{43B7B3C4-274E-85A1-B578-BF95CA0AE2A8}"/>
          </ac:spMkLst>
        </pc:spChg>
        <pc:grpChg chg="add mod">
          <ac:chgData name="Danny de Haan" userId="50e5798c-7059-487a-80af-b5ef2c657ff3" providerId="ADAL" clId="{A9267604-AD5F-4580-B183-17EAEC48FC59}" dt="2026-01-15T07:02:18.459" v="80" actId="1076"/>
          <ac:grpSpMkLst>
            <pc:docMk/>
            <pc:sldMk cId="3032399598" sldId="489"/>
            <ac:grpSpMk id="7" creationId="{5E0E327C-C169-E34B-CF65-D0E3A29ECAFF}"/>
          </ac:grpSpMkLst>
        </pc:grpChg>
        <pc:picChg chg="mod">
          <ac:chgData name="Danny de Haan" userId="50e5798c-7059-487a-80af-b5ef2c657ff3" providerId="ADAL" clId="{A9267604-AD5F-4580-B183-17EAEC48FC59}" dt="2026-01-15T07:02:18.459" v="80" actId="1076"/>
          <ac:picMkLst>
            <pc:docMk/>
            <pc:sldMk cId="3032399598" sldId="489"/>
            <ac:picMk id="8" creationId="{04130028-974C-5F40-5D76-0FA68C387C26}"/>
          </ac:picMkLst>
        </pc:picChg>
        <pc:picChg chg="mod">
          <ac:chgData name="Danny de Haan" userId="50e5798c-7059-487a-80af-b5ef2c657ff3" providerId="ADAL" clId="{A9267604-AD5F-4580-B183-17EAEC48FC59}" dt="2026-01-15T07:02:18.459" v="80" actId="1076"/>
          <ac:picMkLst>
            <pc:docMk/>
            <pc:sldMk cId="3032399598" sldId="489"/>
            <ac:picMk id="9" creationId="{7F11126B-E66B-5464-8EBF-5E088C265215}"/>
          </ac:picMkLst>
        </pc:picChg>
        <pc:picChg chg="mod">
          <ac:chgData name="Danny de Haan" userId="50e5798c-7059-487a-80af-b5ef2c657ff3" providerId="ADAL" clId="{A9267604-AD5F-4580-B183-17EAEC48FC59}" dt="2026-01-15T07:02:18.459" v="80" actId="1076"/>
          <ac:picMkLst>
            <pc:docMk/>
            <pc:sldMk cId="3032399598" sldId="489"/>
            <ac:picMk id="10" creationId="{0F6AA28F-55FD-8082-C9D2-1CA91B2359BB}"/>
          </ac:picMkLst>
        </pc:picChg>
      </pc:sldChg>
      <pc:sldChg chg="addSp delSp modSp new mod">
        <pc:chgData name="Danny de Haan" userId="50e5798c-7059-487a-80af-b5ef2c657ff3" providerId="ADAL" clId="{A9267604-AD5F-4580-B183-17EAEC48FC59}" dt="2026-01-15T07:08:10.199" v="146" actId="1076"/>
        <pc:sldMkLst>
          <pc:docMk/>
          <pc:sldMk cId="195651512" sldId="490"/>
        </pc:sldMkLst>
        <pc:spChg chg="mod">
          <ac:chgData name="Danny de Haan" userId="50e5798c-7059-487a-80af-b5ef2c657ff3" providerId="ADAL" clId="{A9267604-AD5F-4580-B183-17EAEC48FC59}" dt="2026-01-15T07:07:27.071" v="143" actId="20577"/>
          <ac:spMkLst>
            <pc:docMk/>
            <pc:sldMk cId="195651512" sldId="490"/>
            <ac:spMk id="2" creationId="{2D05084E-84C1-61F5-92CC-7683CB6350A1}"/>
          </ac:spMkLst>
        </pc:spChg>
        <pc:spChg chg="del">
          <ac:chgData name="Danny de Haan" userId="50e5798c-7059-487a-80af-b5ef2c657ff3" providerId="ADAL" clId="{A9267604-AD5F-4580-B183-17EAEC48FC59}" dt="2026-01-15T07:07:57.696" v="144" actId="931"/>
          <ac:spMkLst>
            <pc:docMk/>
            <pc:sldMk cId="195651512" sldId="490"/>
            <ac:spMk id="3" creationId="{81F94E22-8D41-8490-779A-F769FCBDECD3}"/>
          </ac:spMkLst>
        </pc:spChg>
        <pc:picChg chg="add mod">
          <ac:chgData name="Danny de Haan" userId="50e5798c-7059-487a-80af-b5ef2c657ff3" providerId="ADAL" clId="{A9267604-AD5F-4580-B183-17EAEC48FC59}" dt="2026-01-15T07:08:10.199" v="146" actId="1076"/>
          <ac:picMkLst>
            <pc:docMk/>
            <pc:sldMk cId="195651512" sldId="490"/>
            <ac:picMk id="5" creationId="{675567D8-5E93-1DB0-3D5C-2A233D95DAA7}"/>
          </ac:picMkLst>
        </pc:picChg>
      </pc:sldChg>
      <pc:sldChg chg="add ord modAnim">
        <pc:chgData name="Danny de Haan" userId="50e5798c-7059-487a-80af-b5ef2c657ff3" providerId="ADAL" clId="{A9267604-AD5F-4580-B183-17EAEC48FC59}" dt="2026-01-15T12:20:04.366" v="167"/>
        <pc:sldMkLst>
          <pc:docMk/>
          <pc:sldMk cId="1397515450" sldId="491"/>
        </pc:sldMkLst>
      </pc:sldChg>
      <pc:sldChg chg="add modNotesTx">
        <pc:chgData name="Danny de Haan" userId="50e5798c-7059-487a-80af-b5ef2c657ff3" providerId="ADAL" clId="{A9267604-AD5F-4580-B183-17EAEC48FC59}" dt="2026-01-15T12:23:18.258" v="169" actId="6549"/>
        <pc:sldMkLst>
          <pc:docMk/>
          <pc:sldMk cId="472083847" sldId="4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067C6-9096-4AF8-8E44-5B8113E2F3D1}" type="datetimeFigureOut">
              <a:rPr lang="en-NL" smtClean="0"/>
              <a:t>01/15/2026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0655D-186D-4BB1-9440-CAEE87A4606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652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0448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8A085-7F89-F23A-BFDE-8007D2164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F3852-D4AA-988A-83AC-B7779F776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8A55C-C0F6-F5C7-5AC8-7DEC197DC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1ED50-142B-20B8-D847-793C173BA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725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6384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BEC61-DED1-9B46-5583-7A29C275E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EEEF4F-DACE-53CF-447F-1C29E513B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505B0-7C5F-B410-EE4E-74E2D6A5B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0DA11-4F33-3D24-121A-772FAC4DF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2443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3BF0-B4FE-F41A-89DC-D4B56F74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508CC-C90A-36AC-C527-A893F11B8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32C26-6CBD-8F7F-A727-6006B185D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4C99-A174-77F2-9755-1B949699B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8003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E99F-2C92-7457-6249-618C045D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65544-A184-6698-199B-285DD99C0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B3743F-47AF-F92F-A3A3-6E84F3BFE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3BFC9-F898-1663-FC3C-221078417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688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2925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7851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0660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1140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0706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44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45956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94077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E7EE-992C-3966-3B40-CC7BC8F21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6E6B0F-3968-5D41-9D32-26FA1E2BD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59055-7FDC-B57B-CAB9-9614C7BEB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EC084-BA98-9B90-53E1-14E983AF5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3898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06E53-C6FE-3695-487D-756FB5349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84B13-4609-780C-3D4A-DBC7E8EB1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18D10-8150-602B-5FD2-265035E41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687EC-E01D-6A17-7C7C-375D0E682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0708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239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1660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03018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936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68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570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066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D3552-F654-1434-B1D1-2211B96FC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B0B18-4151-03CD-EEE5-633220C68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DD47D-5A70-AE2E-2893-8ABD90BF5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5414A-4BE7-C3EC-7AC5-03E436F90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78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4681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24973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0655D-186D-4BB1-9440-CAEE87A46066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722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BA4C-A33D-1932-3016-131BCBC4A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2595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5411-E5B2-5DC6-55C2-F8FE5BCB1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4848"/>
            <a:ext cx="9144000" cy="25029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53A0-6461-EB72-0106-234603E0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4EC31-2305-0476-E3D5-4875E65DC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00" y="4680000"/>
            <a:ext cx="2191056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6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19F98-B7B4-090B-BDDA-7B1C707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56621-66C2-CFBC-9E7C-647A7BC7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020EC-17A3-4E25-2926-2C92134F6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FF936-B887-B5B2-6C78-7975738E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B24CB-68D4-3CB5-9C5D-8561B3E9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66A42-B5BF-D354-64A8-4BABA0DB5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8EAFD-7E5A-F3D1-F924-8681DCED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74279-21C8-A84B-B21C-FA756C082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5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C045-0601-B394-B698-56AB63F7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5876A-9D68-A9E0-444C-EAC96D1A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BB47-2380-3524-05CF-665C2664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082"/>
            <a:ext cx="4114800" cy="36512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8D7FC-0AAF-FF33-DFD0-6FE590B20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7621" cy="16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1BB9B-E09E-176D-C0FC-5DD54BA4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F089B-A5AC-D37F-8EC4-18FC147C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320E-D034-93D7-BED9-E8B52A985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3A17B-B615-325F-7A65-E3EAE6CE9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7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F32C6-DF7D-3F9F-A9BE-C5C09543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276DC-0DCF-9F0E-5F10-8438AC52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C906-5CCE-FE31-73E3-915A22FD2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5C7DC-A9F9-5493-3992-6E3C5B76D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121BC-8377-1F23-0EE4-75C250EC0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8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96B32-510D-88D2-D414-63EDCB43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EEBC1-B419-78C5-8BCF-E114F843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17F58-3B9D-315A-64E8-B0A807E3C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6281-7E5E-3361-9ADB-A9678BC2C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D5151-04BB-F931-6D8A-09C4C44F9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AD282-0180-8755-01DD-EE2A3DC16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A71E9-D002-61E9-DF49-CE2EDDEB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8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5D5CB-989A-110D-3F54-E6A9B7A5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A6A37-7FEF-B882-EA4F-D22EA2B1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73566-FB36-339D-B97C-E9A8B2DC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C128-2278-9D69-8BF4-4B3EADA5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7DEE-19CC-3E12-35AB-E72217500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FA2D6-6105-7658-187C-7254B6B3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39A6E-60E6-05C6-EA58-6CFE7962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55A6-7B51-A99A-2879-9378364F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E5FA5-95A0-BF51-FC3F-C9EA73581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C52C5-B05E-6450-F466-7BA5FDB34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8E3BA-8476-97E0-7050-14D79F03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3C6B3-D5EA-DB56-9464-16FEF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DA74D-366D-B2D5-A554-ECC3809A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897CC-C879-3563-54E2-67B1ADE5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37510-63DF-1B00-E153-DF88C45AF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12064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A07E0-94F1-0E58-F4C4-A6B66745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E0DF-0F46-EDB6-6BE8-5DC045D7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5720"/>
            <a:ext cx="10515600" cy="504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4010-6E62-1093-2635-20D83273C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62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182DC-D958-6EDA-DA42-A659F808C849}"/>
              </a:ext>
            </a:extLst>
          </p:cNvPr>
          <p:cNvSpPr/>
          <p:nvPr userDrawn="1"/>
        </p:nvSpPr>
        <p:spPr>
          <a:xfrm>
            <a:off x="0" y="6208713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717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897976-A272-056C-196D-F72FB75BE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66405"/>
            <a:ext cx="9144000" cy="1562595"/>
          </a:xfrm>
        </p:spPr>
        <p:txBody>
          <a:bodyPr>
            <a:normAutofit/>
          </a:bodyPr>
          <a:lstStyle/>
          <a:p>
            <a:r>
              <a:rPr lang="en-US" dirty="0"/>
              <a:t>In-Depth Security for your On-Premises SQL Server Data Platform</a:t>
            </a:r>
            <a:endParaRPr lang="en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93D0B-65AF-218E-7B35-3ED801AC5D29}"/>
              </a:ext>
            </a:extLst>
          </p:cNvPr>
          <p:cNvSpPr txBox="1"/>
          <p:nvPr/>
        </p:nvSpPr>
        <p:spPr>
          <a:xfrm>
            <a:off x="1699846" y="3429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Left Unattended, Amsterdam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0304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A4CE-159F-EC29-A9F4-2F45AA15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of Lateral Movement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6CE6-0312-EB55-D5CB-C8B8DEC9C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 of Least Privilege</a:t>
            </a:r>
          </a:p>
          <a:p>
            <a:r>
              <a:rPr lang="en-US" dirty="0"/>
              <a:t>Segregation of Duties</a:t>
            </a:r>
          </a:p>
          <a:p>
            <a:r>
              <a:rPr lang="en-US" dirty="0"/>
              <a:t>Account Segregation</a:t>
            </a:r>
          </a:p>
          <a:p>
            <a:r>
              <a:rPr lang="en-US" dirty="0"/>
              <a:t>Application Segregation</a:t>
            </a:r>
            <a:endParaRPr lang="en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3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DC4C-EF5F-1509-87DD-A5988536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F101-412C-3F24-760C-C023B583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SQL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4074-A122-2978-0203-02611E08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SQLCMD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2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1C41-3F3F-3AB7-19B0-9605C4A3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SQL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E032F-E0CB-1C89-A9D5-4E3FC3602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QLCMD List">
            <a:hlinkClick r:id="" action="ppaction://media"/>
            <a:extLst>
              <a:ext uri="{FF2B5EF4-FFF2-40B4-BE49-F238E27FC236}">
                <a16:creationId xmlns:a16="http://schemas.microsoft.com/office/drawing/2014/main" id="{48DD7B61-EE86-AB38-302E-F37A05D69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6DF80-CDA4-FC05-5013-5D4C40630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A8CD-425A-5AFD-9322-85040097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SQL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A043-92B8-761A-DAEF-8D09F5CB1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SQLCMD</a:t>
            </a:r>
          </a:p>
          <a:p>
            <a:r>
              <a:rPr lang="en-US" dirty="0"/>
              <a:t>SPN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9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33FA3-711E-95A1-1E82-7FBC93BF5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D45A-1C88-3B29-40E1-A2882A04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SQL Servers</a:t>
            </a:r>
            <a:endParaRPr lang="en-GB" dirty="0"/>
          </a:p>
        </p:txBody>
      </p:sp>
      <p:pic>
        <p:nvPicPr>
          <p:cNvPr id="4" name="setspn list">
            <a:hlinkClick r:id="" action="ppaction://media"/>
            <a:extLst>
              <a:ext uri="{FF2B5EF4-FFF2-40B4-BE49-F238E27FC236}">
                <a16:creationId xmlns:a16="http://schemas.microsoft.com/office/drawing/2014/main" id="{CAFD57DD-0A87-E7B2-6783-940BB128CE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270"/>
          </a:xfrm>
        </p:spPr>
      </p:pic>
    </p:spTree>
    <p:extLst>
      <p:ext uri="{BB962C8B-B14F-4D97-AF65-F5344CB8AC3E}">
        <p14:creationId xmlns:p14="http://schemas.microsoft.com/office/powerpoint/2010/main" val="40995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D2E24-95E6-B381-860B-77E1BF03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EC99-1A0A-DB57-6A3B-9D0795FE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SQL Servers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599F9-42FC-9B10-76C8-0681566E2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SQLCMD</a:t>
            </a:r>
          </a:p>
          <a:p>
            <a:r>
              <a:rPr lang="en-US" dirty="0"/>
              <a:t>SPN</a:t>
            </a:r>
          </a:p>
          <a:p>
            <a:r>
              <a:rPr lang="en-US" dirty="0"/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27792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2FAD-6E31-C8B4-AE21-7C2D63BB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Core Security Principles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B835-5C64-6D9F-AF46-789F382B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CIA Triad</a:t>
            </a:r>
          </a:p>
          <a:p>
            <a:r>
              <a:rPr lang="en-GB" dirty="0"/>
              <a:t>Layered Security</a:t>
            </a:r>
          </a:p>
          <a:p>
            <a:r>
              <a:rPr lang="en-GB" dirty="0"/>
              <a:t>Least privilege</a:t>
            </a:r>
          </a:p>
          <a:p>
            <a:r>
              <a:rPr lang="en-GB" dirty="0"/>
              <a:t>Zero Trust</a:t>
            </a:r>
          </a:p>
          <a:p>
            <a:r>
              <a:rPr lang="en-GB" dirty="0"/>
              <a:t>Attack surface in SQL Server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1960C-1547-FC81-09C7-AA9F8CFF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30037"/>
            <a:ext cx="4453003" cy="4453003"/>
          </a:xfrm>
          <a:prstGeom prst="rect">
            <a:avLst/>
          </a:prstGeom>
        </p:spPr>
      </p:pic>
      <p:pic>
        <p:nvPicPr>
          <p:cNvPr id="7" name="Picture 6" descr="A diagram of information security&#10;&#10;AI-generated content may be incorrect.">
            <a:extLst>
              <a:ext uri="{FF2B5EF4-FFF2-40B4-BE49-F238E27FC236}">
                <a16:creationId xmlns:a16="http://schemas.microsoft.com/office/drawing/2014/main" id="{8C40062A-4AAB-7B7F-7051-691D9D2E95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096000" y="-91993"/>
            <a:ext cx="4572000" cy="6858000"/>
          </a:xfrm>
          <a:prstGeom prst="rect">
            <a:avLst/>
          </a:prstGeom>
        </p:spPr>
      </p:pic>
      <p:pic>
        <p:nvPicPr>
          <p:cNvPr id="2050" name="Picture 2" descr="Principle of Least Privilege Explained (How to Implement It)">
            <a:extLst>
              <a:ext uri="{FF2B5EF4-FFF2-40B4-BE49-F238E27FC236}">
                <a16:creationId xmlns:a16="http://schemas.microsoft.com/office/drawing/2014/main" id="{82DC4CC8-1683-146D-DB64-2E027932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67" y="746178"/>
            <a:ext cx="3940367" cy="394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F09DF-70BF-ADDB-2C9E-12B0396C71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6193971" y="863457"/>
            <a:ext cx="4257060" cy="38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9D97-C127-32B3-D000-3DEB6A30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Reducing the Attack Surface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4128-5F95-B0AA-0199-1AA9BB15B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Unused features</a:t>
            </a:r>
          </a:p>
          <a:p>
            <a:r>
              <a:rPr lang="nl-NL" dirty="0"/>
              <a:t>Unnecessary Protocols</a:t>
            </a:r>
          </a:p>
          <a:p>
            <a:r>
              <a:rPr lang="nl-NL" dirty="0"/>
              <a:t>Patching</a:t>
            </a:r>
          </a:p>
          <a:p>
            <a:r>
              <a:rPr lang="nl-NL" dirty="0"/>
              <a:t>Firewall &amp; Network 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EC5DF-8927-E022-5FE1-6ED7F436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82" y="730037"/>
            <a:ext cx="3766912" cy="4672208"/>
          </a:xfrm>
          <a:prstGeom prst="rect">
            <a:avLst/>
          </a:prstGeom>
        </p:spPr>
      </p:pic>
      <p:pic>
        <p:nvPicPr>
          <p:cNvPr id="3074" name="Picture 2" descr="ついにTLS 1.0/1.1の無効化が決定！影響や確認・対応方法とは？ | さくらのSSL">
            <a:extLst>
              <a:ext uri="{FF2B5EF4-FFF2-40B4-BE49-F238E27FC236}">
                <a16:creationId xmlns:a16="http://schemas.microsoft.com/office/drawing/2014/main" id="{3A0B3F57-85BF-788A-85E5-03461BAA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77" y="1090487"/>
            <a:ext cx="4890980" cy="256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the SQL Server CEIP Service? - Brent Ozar Unlimited®">
            <a:extLst>
              <a:ext uri="{FF2B5EF4-FFF2-40B4-BE49-F238E27FC236}">
                <a16:creationId xmlns:a16="http://schemas.microsoft.com/office/drawing/2014/main" id="{96A73569-8976-B7A3-ED4E-9896222B2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 r="38237" b="7817"/>
          <a:stretch>
            <a:fillRect/>
          </a:stretch>
        </p:blipFill>
        <p:spPr bwMode="auto">
          <a:xfrm>
            <a:off x="6952677" y="1090487"/>
            <a:ext cx="4682772" cy="18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53B3DF-C22E-8B34-AB68-B7F27CBE8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918" y="3005213"/>
            <a:ext cx="6037331" cy="25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D4117-30CB-EC7E-CF44-AC1B1FA3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Authentication &amp; Access Control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DE8B-B612-C903-286F-566038F0E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Windows vs SQL Authentication</a:t>
            </a:r>
          </a:p>
          <a:p>
            <a:r>
              <a:rPr lang="nl-NL" dirty="0"/>
              <a:t>Multi Factor Authentication</a:t>
            </a:r>
          </a:p>
          <a:p>
            <a:r>
              <a:rPr lang="nl-NL" dirty="0"/>
              <a:t>Role Based Access Control</a:t>
            </a:r>
          </a:p>
          <a:p>
            <a:r>
              <a:rPr lang="nl-NL" dirty="0"/>
              <a:t>Shared accounts</a:t>
            </a:r>
          </a:p>
          <a:p>
            <a:r>
              <a:rPr lang="nl-NL" dirty="0"/>
              <a:t>Access Review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B59BB-246E-882D-4FFB-2021A5A1A135}"/>
              </a:ext>
            </a:extLst>
          </p:cNvPr>
          <p:cNvSpPr txBox="1"/>
          <p:nvPr/>
        </p:nvSpPr>
        <p:spPr>
          <a:xfrm>
            <a:off x="6814745" y="1135720"/>
            <a:ext cx="4539055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SQL Server 2025 now uses </a:t>
            </a:r>
            <a:r>
              <a:rPr lang="en-GB" sz="2800" b="1" dirty="0"/>
              <a:t>PBKDF2 (RFC2898)</a:t>
            </a:r>
            <a:r>
              <a:rPr lang="en-GB" sz="2800" dirty="0"/>
              <a:t> for password hashing with </a:t>
            </a:r>
            <a:r>
              <a:rPr lang="en-GB" sz="2800" b="1" dirty="0"/>
              <a:t>100,000 iterations</a:t>
            </a:r>
            <a:r>
              <a:rPr lang="en-GB" sz="2800" dirty="0"/>
              <a:t>, significantly slowing brute-force attacks</a:t>
            </a:r>
          </a:p>
        </p:txBody>
      </p:sp>
      <p:pic>
        <p:nvPicPr>
          <p:cNvPr id="7" name="Picture 6" descr="A cartoon of dogs kissing each other&#10;&#10;AI-generated content may be incorrect.">
            <a:extLst>
              <a:ext uri="{FF2B5EF4-FFF2-40B4-BE49-F238E27FC236}">
                <a16:creationId xmlns:a16="http://schemas.microsoft.com/office/drawing/2014/main" id="{0FB55436-275C-B78E-FFDA-38679098E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58" y="1094025"/>
            <a:ext cx="4107724" cy="47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0E1-D977-F600-8467-B0A064B5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Encryption &amp; Data Protection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5249-6998-1A95-C16E-1108EACCE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Transit: Transport Layer Security</a:t>
            </a:r>
          </a:p>
          <a:p>
            <a:r>
              <a:rPr lang="nl-NL" dirty="0"/>
              <a:t>At Rest: Transparent Data Encryption (TDE)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5394B8-62C5-4258-F10C-54AED027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227" y="956614"/>
            <a:ext cx="3420686" cy="38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898FA96-F258-5A8F-9401-517090AA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11" y="2502187"/>
            <a:ext cx="3776663" cy="13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BF9206E5-2321-9AE1-3AAC-94AA75CF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“It's not a matter of if, but when…”</a:t>
            </a:r>
            <a:endParaRPr lang="en-NL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3F07BEC-B646-A77D-2D0F-DF68870CF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2" descr="Transport for London - Energy Saving Trust">
            <a:extLst>
              <a:ext uri="{FF2B5EF4-FFF2-40B4-BE49-F238E27FC236}">
                <a16:creationId xmlns:a16="http://schemas.microsoft.com/office/drawing/2014/main" id="{250B4611-207B-09C8-1554-A6F5E6A4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4" y="1163274"/>
            <a:ext cx="2327275" cy="13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BC | LinkedIn">
            <a:extLst>
              <a:ext uri="{FF2B5EF4-FFF2-40B4-BE49-F238E27FC236}">
                <a16:creationId xmlns:a16="http://schemas.microsoft.com/office/drawing/2014/main" id="{47C90253-257A-5344-3C54-3BC9FAA5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87" y="1181865"/>
            <a:ext cx="1079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ndian Council of Medical Research (ICMR) | LinkedIn">
            <a:extLst>
              <a:ext uri="{FF2B5EF4-FFF2-40B4-BE49-F238E27FC236}">
                <a16:creationId xmlns:a16="http://schemas.microsoft.com/office/drawing/2014/main" id="{20CD7071-0DCF-0FFF-8E0B-3280E8A5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85" y="166551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utoutpro (Cutout.pro - remove background from images automatically) ·  GitHub">
            <a:extLst>
              <a:ext uri="{FF2B5EF4-FFF2-40B4-BE49-F238E27FC236}">
                <a16:creationId xmlns:a16="http://schemas.microsoft.com/office/drawing/2014/main" id="{9C6CFE5E-6ACA-49DE-C7A1-B2CECB62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09825"/>
            <a:ext cx="2038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Dell iDRAC8 Enterprise - licentie - 1 licentie">
            <a:extLst>
              <a:ext uri="{FF2B5EF4-FFF2-40B4-BE49-F238E27FC236}">
                <a16:creationId xmlns:a16="http://schemas.microsoft.com/office/drawing/2014/main" id="{01812B77-589A-3ACD-1115-4A8F27E2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626" y="1078814"/>
            <a:ext cx="1977232" cy="19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Disney+: alles wat je moet weten | Disney Nederland">
            <a:extLst>
              <a:ext uri="{FF2B5EF4-FFF2-40B4-BE49-F238E27FC236}">
                <a16:creationId xmlns:a16="http://schemas.microsoft.com/office/drawing/2014/main" id="{28937887-658C-BC31-BA93-6AEF5519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663950"/>
            <a:ext cx="2656014" cy="1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Manga Publisher Kadokawa Planning To Start An 'IP Creation Structure' in  Southeast Asia">
            <a:extLst>
              <a:ext uri="{FF2B5EF4-FFF2-40B4-BE49-F238E27FC236}">
                <a16:creationId xmlns:a16="http://schemas.microsoft.com/office/drawing/2014/main" id="{D4C12C42-A95D-0EE1-80AC-07BEDDD8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57" y="4186796"/>
            <a:ext cx="336550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Experience with Snowflake as a data warehouse | by Aseem Bansal |  towards-infinity | Medium">
            <a:extLst>
              <a:ext uri="{FF2B5EF4-FFF2-40B4-BE49-F238E27FC236}">
                <a16:creationId xmlns:a16="http://schemas.microsoft.com/office/drawing/2014/main" id="{276FA31C-96A2-CEE3-09BC-BCE98E7F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17" y="2401229"/>
            <a:ext cx="4641850" cy="24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Twilio Debuts CustomerAI Ahead of SIGNAL 2023 | Business Wire">
            <a:extLst>
              <a:ext uri="{FF2B5EF4-FFF2-40B4-BE49-F238E27FC236}">
                <a16:creationId xmlns:a16="http://schemas.microsoft.com/office/drawing/2014/main" id="{C4250685-771B-FDDC-B3B1-538CBC41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30" y="4165576"/>
            <a:ext cx="3786570" cy="17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hess.com Guide (Incomplete) - Chess Forums - Chess.com">
            <a:extLst>
              <a:ext uri="{FF2B5EF4-FFF2-40B4-BE49-F238E27FC236}">
                <a16:creationId xmlns:a16="http://schemas.microsoft.com/office/drawing/2014/main" id="{85645AD2-122B-F6CA-8A62-8C5BBFB3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37" y="1764150"/>
            <a:ext cx="3594100" cy="201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uolingo - 's Werelds beste manier om een taal te leren">
            <a:extLst>
              <a:ext uri="{FF2B5EF4-FFF2-40B4-BE49-F238E27FC236}">
                <a16:creationId xmlns:a16="http://schemas.microsoft.com/office/drawing/2014/main" id="{C094DE6F-0E19-17FC-449C-9F61252C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136776"/>
            <a:ext cx="286385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Insomniac Games | PlayStation Studios Wiki | Fandom">
            <a:extLst>
              <a:ext uri="{FF2B5EF4-FFF2-40B4-BE49-F238E27FC236}">
                <a16:creationId xmlns:a16="http://schemas.microsoft.com/office/drawing/2014/main" id="{88F15481-4AE8-EBE0-4319-4B8258A5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05" y="1257149"/>
            <a:ext cx="4034790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Licentie2GO - De Nr. 1 Software Specialist">
            <a:extLst>
              <a:ext uri="{FF2B5EF4-FFF2-40B4-BE49-F238E27FC236}">
                <a16:creationId xmlns:a16="http://schemas.microsoft.com/office/drawing/2014/main" id="{1442A174-621F-7CBB-1B4B-B62BA84E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93" y="2718225"/>
            <a:ext cx="3205163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B44F9F-A9B6-6CEE-3E84-04D0EDA1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93" y="2298568"/>
            <a:ext cx="2825859" cy="28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Facebook">
            <a:extLst>
              <a:ext uri="{FF2B5EF4-FFF2-40B4-BE49-F238E27FC236}">
                <a16:creationId xmlns:a16="http://schemas.microsoft.com/office/drawing/2014/main" id="{20272FE6-A7A5-628D-250C-72BC170A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27" y="34186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Tesla logo vector, Tesla icoon transparant PNG 20336484 Vectorkunst bij  Vecteezy">
            <a:extLst>
              <a:ext uri="{FF2B5EF4-FFF2-40B4-BE49-F238E27FC236}">
                <a16:creationId xmlns:a16="http://schemas.microsoft.com/office/drawing/2014/main" id="{056D54F6-8F88-855C-DC66-B835E6A9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0" y="3176218"/>
            <a:ext cx="2686845" cy="26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Inflatiecorrectie T-Mobile - Dufaco ICT">
            <a:extLst>
              <a:ext uri="{FF2B5EF4-FFF2-40B4-BE49-F238E27FC236}">
                <a16:creationId xmlns:a16="http://schemas.microsoft.com/office/drawing/2014/main" id="{91FC6E3F-C6AC-44A5-C35B-50F92C89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13" y="3096816"/>
            <a:ext cx="2690011" cy="120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8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2F91E-3A9E-715B-8291-07D6257AC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32B6-6D09-1FF7-4B96-75C71D14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Encryption &amp; Data Protection</a:t>
            </a:r>
            <a:endParaRPr lang="en-GB" dirty="0"/>
          </a:p>
        </p:txBody>
      </p:sp>
      <p:pic>
        <p:nvPicPr>
          <p:cNvPr id="4" name="TDE">
            <a:hlinkClick r:id="" action="ppaction://media"/>
            <a:extLst>
              <a:ext uri="{FF2B5EF4-FFF2-40B4-BE49-F238E27FC236}">
                <a16:creationId xmlns:a16="http://schemas.microsoft.com/office/drawing/2014/main" id="{40C60137-69F9-5294-75E8-29229FD0B2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270"/>
          </a:xfrm>
        </p:spPr>
      </p:pic>
    </p:spTree>
    <p:extLst>
      <p:ext uri="{BB962C8B-B14F-4D97-AF65-F5344CB8AC3E}">
        <p14:creationId xmlns:p14="http://schemas.microsoft.com/office/powerpoint/2010/main" val="22060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92E9-9886-C9D5-7155-871E3013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6755-2F74-964D-1A4A-DAAD5749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Encryption &amp; Data Protection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3FCF7-0D56-CC07-58B8-573F3548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Transit: Transport Layer Security</a:t>
            </a:r>
          </a:p>
          <a:p>
            <a:r>
              <a:rPr lang="nl-NL" dirty="0"/>
              <a:t>At Rest: Transparent Data Encryption (TDE)</a:t>
            </a:r>
          </a:p>
          <a:p>
            <a:r>
              <a:rPr lang="nl-NL" dirty="0"/>
              <a:t>In Memory: Always Encrypted</a:t>
            </a:r>
          </a:p>
        </p:txBody>
      </p:sp>
    </p:spTree>
    <p:extLst>
      <p:ext uri="{BB962C8B-B14F-4D97-AF65-F5344CB8AC3E}">
        <p14:creationId xmlns:p14="http://schemas.microsoft.com/office/powerpoint/2010/main" val="41840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84E1-223A-E87B-DD33-9A613C56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Back-up &amp; Recovery Strategies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02A2-A361-1699-FDA1-A7206099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Last line of defense</a:t>
            </a:r>
          </a:p>
          <a:p>
            <a:r>
              <a:rPr lang="nl-NL" dirty="0"/>
              <a:t>Offsite/Immutable</a:t>
            </a:r>
          </a:p>
          <a:p>
            <a:r>
              <a:rPr lang="nl-NL" dirty="0"/>
              <a:t>RTO / RPO</a:t>
            </a:r>
          </a:p>
          <a:p>
            <a:r>
              <a:rPr lang="nl-NL" dirty="0"/>
              <a:t>Test Test Test!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FAE3-690B-7ACD-C2B3-FE9649E66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54B9-7954-3108-E4FE-B3B11BF0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Incident Response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61B8-2ECB-6B23-D241-71D7DF7A6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SQL Server Auditing &amp; Extended Events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7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73372-44E9-EC28-42A2-29121B3A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A3C0-CDA8-578F-78B1-6D2AB54B1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Incident Response</a:t>
            </a:r>
            <a:endParaRPr lang="en-GB" dirty="0"/>
          </a:p>
        </p:txBody>
      </p:sp>
      <p:pic>
        <p:nvPicPr>
          <p:cNvPr id="4" name="Auditing">
            <a:hlinkClick r:id="" action="ppaction://media"/>
            <a:extLst>
              <a:ext uri="{FF2B5EF4-FFF2-40B4-BE49-F238E27FC236}">
                <a16:creationId xmlns:a16="http://schemas.microsoft.com/office/drawing/2014/main" id="{620861DB-7E7C-95AB-CA19-44CF758774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270"/>
          </a:xfrm>
        </p:spPr>
      </p:pic>
    </p:spTree>
    <p:extLst>
      <p:ext uri="{BB962C8B-B14F-4D97-AF65-F5344CB8AC3E}">
        <p14:creationId xmlns:p14="http://schemas.microsoft.com/office/powerpoint/2010/main" val="7841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44D2-F37D-C70B-6F60-7129D33F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Incident Response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60951-3C18-31F4-B7B0-ABAFC504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SQL Server Auditing &amp; Extended Events</a:t>
            </a:r>
          </a:p>
          <a:p>
            <a:r>
              <a:rPr lang="nl-NL" dirty="0"/>
              <a:t>Alerting for suspicious behaviour</a:t>
            </a:r>
          </a:p>
          <a:p>
            <a:r>
              <a:rPr lang="nl-NL" dirty="0"/>
              <a:t>Incident Response Plan</a:t>
            </a:r>
          </a:p>
          <a:p>
            <a:r>
              <a:rPr lang="nl-NL" dirty="0"/>
              <a:t>Practice Practice Practise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38B9-2B4F-F65E-17B2-62E7872A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A8C1-576E-056B-ECF1-B2D88BA12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Center</a:t>
            </a:r>
            <a:r>
              <a:rPr lang="en-GB" dirty="0"/>
              <a:t> for Internet Security (CIS)</a:t>
            </a:r>
          </a:p>
          <a:p>
            <a:r>
              <a:rPr lang="en-GB" dirty="0"/>
              <a:t>Security Technical Implementation Guides (STIG)</a:t>
            </a:r>
          </a:p>
          <a:p>
            <a:r>
              <a:rPr lang="en-GB" dirty="0"/>
              <a:t>SQL Server Assessment API</a:t>
            </a:r>
          </a:p>
          <a:p>
            <a:r>
              <a:rPr lang="en-GB" dirty="0"/>
              <a:t>Talk to your security / architecture department</a:t>
            </a:r>
            <a:endParaRPr lang="en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090A-024C-C1B7-233C-21EF21E8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Key Takeaways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16F9-346D-B07C-E5A6-92F4D0F2A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Security is proactive (even offline)</a:t>
            </a:r>
          </a:p>
          <a:p>
            <a:r>
              <a:rPr lang="nl-NL" sz="3200" dirty="0"/>
              <a:t>Layered defenses are essential (everywhere)</a:t>
            </a:r>
          </a:p>
          <a:p>
            <a:r>
              <a:rPr lang="en-AE" dirty="0"/>
              <a:t>Encrypt sensitive data (even in memory)</a:t>
            </a:r>
          </a:p>
          <a:p>
            <a:r>
              <a:rPr lang="nl-NL" sz="3200" dirty="0"/>
              <a:t>Review, Test &amp; Adapt</a:t>
            </a:r>
          </a:p>
          <a:p>
            <a:endParaRPr lang="nl-NL" sz="3200" dirty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514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084E-84C1-61F5-92CC-7683CB63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is appreciated!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5567D8-5E93-1DB0-3D5C-2A233D95D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95" y="1325257"/>
            <a:ext cx="4086010" cy="4207486"/>
          </a:xfrm>
        </p:spPr>
      </p:pic>
    </p:spTree>
    <p:extLst>
      <p:ext uri="{BB962C8B-B14F-4D97-AF65-F5344CB8AC3E}">
        <p14:creationId xmlns:p14="http://schemas.microsoft.com/office/powerpoint/2010/main" val="19565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3545AE-F021-D0F2-3B32-C9E7999E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59617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Thank you for your time, patience and attention</a:t>
            </a:r>
            <a:endParaRPr lang="en-GB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737E6-932E-FE67-E910-7DCB7F9B4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12677"/>
            <a:ext cx="10515600" cy="137697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Danny de Haan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7B3C4-274E-85A1-B578-BF95CA0AE2A8}"/>
              </a:ext>
            </a:extLst>
          </p:cNvPr>
          <p:cNvSpPr txBox="1"/>
          <p:nvPr/>
        </p:nvSpPr>
        <p:spPr>
          <a:xfrm>
            <a:off x="1162756" y="5073988"/>
            <a:ext cx="4202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/in/</a:t>
            </a:r>
            <a:r>
              <a:rPr lang="en-US" sz="2000" dirty="0" err="1"/>
              <a:t>dannydh</a:t>
            </a:r>
            <a:r>
              <a:rPr lang="en-US" sz="2000" dirty="0"/>
              <a:t>/</a:t>
            </a:r>
          </a:p>
          <a:p>
            <a:r>
              <a:rPr lang="en-US" sz="2000" dirty="0"/>
              <a:t>ThatInfraDba@pm.me</a:t>
            </a:r>
          </a:p>
          <a:p>
            <a:r>
              <a:rPr lang="en-US" sz="2000" dirty="0"/>
              <a:t>www.thatinfradba.com</a:t>
            </a:r>
            <a:endParaRPr lang="en-NL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0E327C-C169-E34B-CF65-D0E3A29ECAFF}"/>
              </a:ext>
            </a:extLst>
          </p:cNvPr>
          <p:cNvGrpSpPr/>
          <p:nvPr/>
        </p:nvGrpSpPr>
        <p:grpSpPr>
          <a:xfrm>
            <a:off x="831850" y="5177949"/>
            <a:ext cx="330906" cy="900230"/>
            <a:chOff x="767467" y="4791273"/>
            <a:chExt cx="330906" cy="900230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4130028-974C-5F40-5D76-0FA68C387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83" y="4791273"/>
              <a:ext cx="215474" cy="21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 descr="Envelope with solid fill">
              <a:extLst>
                <a:ext uri="{FF2B5EF4-FFF2-40B4-BE49-F238E27FC236}">
                  <a16:creationId xmlns:a16="http://schemas.microsoft.com/office/drawing/2014/main" id="{7F11126B-E66B-5464-8EBF-5E088C26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467" y="5029691"/>
              <a:ext cx="330906" cy="330906"/>
            </a:xfrm>
            <a:prstGeom prst="rect">
              <a:avLst/>
            </a:prstGeom>
          </p:spPr>
        </p:pic>
        <p:pic>
          <p:nvPicPr>
            <p:cNvPr id="10" name="Graphic 9" descr="World with solid fill">
              <a:extLst>
                <a:ext uri="{FF2B5EF4-FFF2-40B4-BE49-F238E27FC236}">
                  <a16:creationId xmlns:a16="http://schemas.microsoft.com/office/drawing/2014/main" id="{0F6AA28F-55FD-8082-C9D2-1CA91B23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467" y="5360597"/>
              <a:ext cx="330906" cy="33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239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507D-9AB3-1156-2044-E72E35A9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Danny de Haan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49B1-5B90-7707-CCCF-1911DB65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2884116"/>
            <a:ext cx="6172200" cy="235557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Seasoned IT professional with nearly 20 years of experience, specializing in SQL Server and the Microsoft Data Platform. </a:t>
            </a:r>
          </a:p>
          <a:p>
            <a:pPr marL="0" indent="0">
              <a:buNone/>
            </a:pPr>
            <a:r>
              <a:rPr lang="en-GB" dirty="0"/>
              <a:t>With over 15 years dedicated to SQL Server, focusing on Security, Risk Management, and Compliance, ensuring that industry best practices and regulatory requirements are met from an infrastructural perspective.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3417D-BD70-DCA0-EE04-43663B5FB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946125"/>
          </a:xfrm>
        </p:spPr>
        <p:txBody>
          <a:bodyPr numCol="1">
            <a:normAutofit/>
          </a:bodyPr>
          <a:lstStyle/>
          <a:p>
            <a:r>
              <a:rPr lang="en-US" sz="2000" dirty="0"/>
              <a:t>he/him</a:t>
            </a:r>
          </a:p>
          <a:p>
            <a:endParaRPr lang="en-US" sz="1000" dirty="0"/>
          </a:p>
          <a:p>
            <a:r>
              <a:rPr lang="en-US" sz="2000" dirty="0"/>
              <a:t>Solutions Engineer</a:t>
            </a:r>
          </a:p>
          <a:p>
            <a:r>
              <a:rPr lang="en-US" sz="1800" dirty="0"/>
              <a:t>Redgate Software</a:t>
            </a:r>
          </a:p>
          <a:p>
            <a:endParaRPr lang="en-US" sz="1400" dirty="0"/>
          </a:p>
        </p:txBody>
      </p:sp>
      <p:pic>
        <p:nvPicPr>
          <p:cNvPr id="6" name="Picture 5" descr="A rooster sitting at a computer&#10;&#10;AI-generated content may be incorrect.">
            <a:extLst>
              <a:ext uri="{FF2B5EF4-FFF2-40B4-BE49-F238E27FC236}">
                <a16:creationId xmlns:a16="http://schemas.microsoft.com/office/drawing/2014/main" id="{12D21B30-A739-16FF-DCE9-BAB9CE999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988" y="457200"/>
            <a:ext cx="2117699" cy="2117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465C38-0E5D-8335-0507-C1F5D49A5419}"/>
              </a:ext>
            </a:extLst>
          </p:cNvPr>
          <p:cNvSpPr txBox="1"/>
          <p:nvPr/>
        </p:nvSpPr>
        <p:spPr>
          <a:xfrm>
            <a:off x="1098373" y="4687312"/>
            <a:ext cx="4202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/in/</a:t>
            </a:r>
            <a:r>
              <a:rPr lang="en-US" sz="2000" dirty="0" err="1"/>
              <a:t>dannydh</a:t>
            </a:r>
            <a:r>
              <a:rPr lang="en-US" sz="2000" dirty="0"/>
              <a:t>/</a:t>
            </a:r>
          </a:p>
          <a:p>
            <a:r>
              <a:rPr lang="en-US" sz="2000" dirty="0"/>
              <a:t>ThatInfraDba@pm.me</a:t>
            </a:r>
          </a:p>
          <a:p>
            <a:r>
              <a:rPr lang="en-US" sz="2000" dirty="0"/>
              <a:t>www.thatinfradba.com</a:t>
            </a:r>
            <a:endParaRPr lang="en-NL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230B63-3735-54BC-00E1-A44F1633D789}"/>
              </a:ext>
            </a:extLst>
          </p:cNvPr>
          <p:cNvGrpSpPr/>
          <p:nvPr/>
        </p:nvGrpSpPr>
        <p:grpSpPr>
          <a:xfrm>
            <a:off x="767467" y="4791273"/>
            <a:ext cx="330906" cy="900230"/>
            <a:chOff x="767467" y="4791273"/>
            <a:chExt cx="330906" cy="90023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A5E231E-F106-10D9-B4ED-2D8A058A7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83" y="4791273"/>
              <a:ext cx="215474" cy="21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 descr="Envelope with solid fill">
              <a:extLst>
                <a:ext uri="{FF2B5EF4-FFF2-40B4-BE49-F238E27FC236}">
                  <a16:creationId xmlns:a16="http://schemas.microsoft.com/office/drawing/2014/main" id="{E0925F88-C035-16B6-D0C5-0C9FFE4F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467" y="5029691"/>
              <a:ext cx="330906" cy="330906"/>
            </a:xfrm>
            <a:prstGeom prst="rect">
              <a:avLst/>
            </a:prstGeom>
          </p:spPr>
        </p:pic>
        <p:pic>
          <p:nvPicPr>
            <p:cNvPr id="10" name="Graphic 9" descr="World with solid fill">
              <a:extLst>
                <a:ext uri="{FF2B5EF4-FFF2-40B4-BE49-F238E27FC236}">
                  <a16:creationId xmlns:a16="http://schemas.microsoft.com/office/drawing/2014/main" id="{F645202B-D236-3899-8563-93D0DE98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7467" y="5360597"/>
              <a:ext cx="330906" cy="33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63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9455-F9E1-CC64-A882-980577F5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goals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EC890-F6E1-CF91-3E7C-FA7A17EC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Layers of cybersecurity</a:t>
            </a:r>
          </a:p>
          <a:p>
            <a:r>
              <a:rPr lang="en-US" dirty="0"/>
              <a:t>Lateral movement</a:t>
            </a:r>
          </a:p>
          <a:p>
            <a:r>
              <a:rPr lang="nl-NL" dirty="0"/>
              <a:t>SQL Server Security</a:t>
            </a:r>
          </a:p>
          <a:p>
            <a:r>
              <a:rPr lang="nl-NL" dirty="0"/>
              <a:t>Where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20055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E02127-9CC9-4882-53F1-6212AB8D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SQL Server Threat Landscape</a:t>
            </a:r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39CEE-C58B-DC0E-D8F9-4C428ED24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NL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CED1B0C-B151-5401-316F-1518A64745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534" y="1129550"/>
            <a:ext cx="7224931" cy="4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C378-8F82-6AFA-C9BB-6B6A05B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Layers of Cybersecurity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0A783-B688-4ACE-8BCA-A3830A05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Perimeter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Endpoint</a:t>
            </a:r>
          </a:p>
          <a:p>
            <a:r>
              <a:rPr lang="en-US" dirty="0"/>
              <a:t>Application</a:t>
            </a:r>
          </a:p>
          <a:p>
            <a:r>
              <a:rPr lang="en-US" dirty="0"/>
              <a:t>Data</a:t>
            </a:r>
          </a:p>
          <a:p>
            <a:r>
              <a:rPr lang="en-US" dirty="0"/>
              <a:t>Mission Critical</a:t>
            </a:r>
          </a:p>
          <a:p>
            <a:r>
              <a:rPr lang="en-GB" sz="4400" dirty="0"/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375614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C23A-1B25-3E6B-0115-D814D196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DB9BA-639D-0694-5B38-D0AB2485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SQL Server Threat Landscape</a:t>
            </a:r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A0AAD-6214-D083-0637-3612FA122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NL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7EEC044-61A1-B66A-F324-126D9E0F93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534" y="1129550"/>
            <a:ext cx="7224931" cy="4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8F16899-BECB-03D7-9E06-41E016925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27" y="981075"/>
            <a:ext cx="2756423" cy="85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E" sz="3100" err="1"/>
              <a:t>krbtgt</a:t>
            </a:r>
            <a:endParaRPr lang="en-AE" sz="310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FB9C0A1-8911-067D-D8D4-0CEF583B9A2A}"/>
              </a:ext>
            </a:extLst>
          </p:cNvPr>
          <p:cNvSpPr txBox="1">
            <a:spLocks/>
          </p:cNvSpPr>
          <p:nvPr/>
        </p:nvSpPr>
        <p:spPr bwMode="auto">
          <a:xfrm>
            <a:off x="8213425" y="1875959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golden ticket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846B9EA-B994-D12E-7DDF-D3FB01879F82}"/>
              </a:ext>
            </a:extLst>
          </p:cNvPr>
          <p:cNvSpPr txBox="1">
            <a:spLocks/>
          </p:cNvSpPr>
          <p:nvPr/>
        </p:nvSpPr>
        <p:spPr bwMode="auto">
          <a:xfrm>
            <a:off x="5662895" y="2051246"/>
            <a:ext cx="3073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gMSA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8C3CE94-8494-25C9-5023-F1C0FADBDE97}"/>
              </a:ext>
            </a:extLst>
          </p:cNvPr>
          <p:cNvSpPr txBox="1">
            <a:spLocks/>
          </p:cNvSpPr>
          <p:nvPr/>
        </p:nvSpPr>
        <p:spPr bwMode="auto">
          <a:xfrm>
            <a:off x="5662895" y="5053838"/>
            <a:ext cx="3073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silver ticket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60881E-2783-E64B-3AA4-D3AFCCE84C45}"/>
              </a:ext>
            </a:extLst>
          </p:cNvPr>
          <p:cNvSpPr txBox="1">
            <a:spLocks/>
          </p:cNvSpPr>
          <p:nvPr/>
        </p:nvSpPr>
        <p:spPr bwMode="auto">
          <a:xfrm>
            <a:off x="6775972" y="3255963"/>
            <a:ext cx="275642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err="1">
                <a:solidFill>
                  <a:schemeClr val="tx1"/>
                </a:solidFill>
              </a:rPr>
              <a:t>spn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F0E3177-241C-CC69-A7D8-E1723A460917}"/>
              </a:ext>
            </a:extLst>
          </p:cNvPr>
          <p:cNvSpPr txBox="1">
            <a:spLocks/>
          </p:cNvSpPr>
          <p:nvPr/>
        </p:nvSpPr>
        <p:spPr bwMode="auto">
          <a:xfrm>
            <a:off x="1162051" y="2105024"/>
            <a:ext cx="275642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mitm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F052736-D686-87E7-D59B-3D2CA98B254B}"/>
              </a:ext>
            </a:extLst>
          </p:cNvPr>
          <p:cNvSpPr txBox="1">
            <a:spLocks/>
          </p:cNvSpPr>
          <p:nvPr/>
        </p:nvSpPr>
        <p:spPr bwMode="auto">
          <a:xfrm>
            <a:off x="831327" y="4503732"/>
            <a:ext cx="275642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xss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1BF6FD5-960E-C39E-21C9-203ECEDF3B87}"/>
              </a:ext>
            </a:extLst>
          </p:cNvPr>
          <p:cNvSpPr txBox="1">
            <a:spLocks/>
          </p:cNvSpPr>
          <p:nvPr/>
        </p:nvSpPr>
        <p:spPr bwMode="auto">
          <a:xfrm>
            <a:off x="3809217" y="2707479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metasploit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5F341EF-E622-D7CD-38DD-FD0532DA8EB6}"/>
              </a:ext>
            </a:extLst>
          </p:cNvPr>
          <p:cNvSpPr txBox="1">
            <a:spLocks/>
          </p:cNvSpPr>
          <p:nvPr/>
        </p:nvSpPr>
        <p:spPr bwMode="auto">
          <a:xfrm>
            <a:off x="8489427" y="2782488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mimikatz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14AB881-B1E4-55B6-DCCD-0D76B0BB636B}"/>
              </a:ext>
            </a:extLst>
          </p:cNvPr>
          <p:cNvSpPr txBox="1">
            <a:spLocks/>
          </p:cNvSpPr>
          <p:nvPr/>
        </p:nvSpPr>
        <p:spPr bwMode="auto">
          <a:xfrm>
            <a:off x="7521240" y="4386529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invicti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FC97CC00-9BDA-B1D9-38C0-6833F6B2CEB2}"/>
              </a:ext>
            </a:extLst>
          </p:cNvPr>
          <p:cNvSpPr txBox="1">
            <a:spLocks/>
          </p:cNvSpPr>
          <p:nvPr/>
        </p:nvSpPr>
        <p:spPr bwMode="auto">
          <a:xfrm>
            <a:off x="4489188" y="429192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nmap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FBE7372-3221-369C-3F0C-0BE08B2C3E1E}"/>
              </a:ext>
            </a:extLst>
          </p:cNvPr>
          <p:cNvSpPr txBox="1">
            <a:spLocks/>
          </p:cNvSpPr>
          <p:nvPr/>
        </p:nvSpPr>
        <p:spPr bwMode="auto">
          <a:xfrm>
            <a:off x="1834105" y="3486148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 err="1">
                <a:solidFill>
                  <a:schemeClr val="tx1"/>
                </a:solidFill>
              </a:rPr>
              <a:t>nessus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0B15498-F2D1-0F72-1FB1-EEBFDF3A89FF}"/>
              </a:ext>
            </a:extLst>
          </p:cNvPr>
          <p:cNvSpPr txBox="1">
            <a:spLocks/>
          </p:cNvSpPr>
          <p:nvPr/>
        </p:nvSpPr>
        <p:spPr bwMode="auto">
          <a:xfrm>
            <a:off x="8393332" y="871537"/>
            <a:ext cx="386890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credential guard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F5A0E18E-571E-F035-69AB-FBC8886EA2B7}"/>
              </a:ext>
            </a:extLst>
          </p:cNvPr>
          <p:cNvSpPr txBox="1">
            <a:spLocks/>
          </p:cNvSpPr>
          <p:nvPr/>
        </p:nvSpPr>
        <p:spPr bwMode="auto">
          <a:xfrm>
            <a:off x="2824965" y="4057650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100">
                <a:solidFill>
                  <a:schemeClr val="tx1"/>
                </a:solidFill>
              </a:rPr>
              <a:t>k</a:t>
            </a:r>
            <a:r>
              <a:rPr lang="en-AE" sz="3100" err="1">
                <a:solidFill>
                  <a:schemeClr val="tx1"/>
                </a:solidFill>
              </a:rPr>
              <a:t>erberoasting</a:t>
            </a:r>
            <a:endParaRPr lang="en-AE" sz="3100">
              <a:solidFill>
                <a:schemeClr val="tx1"/>
              </a:solidFill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90C045F-3736-9CFE-D302-37FC2750446A}"/>
              </a:ext>
            </a:extLst>
          </p:cNvPr>
          <p:cNvSpPr txBox="1">
            <a:spLocks/>
          </p:cNvSpPr>
          <p:nvPr/>
        </p:nvSpPr>
        <p:spPr bwMode="auto">
          <a:xfrm>
            <a:off x="2865045" y="1243357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pass the hash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E1F9862-211C-6278-2E76-8A16120E9798}"/>
              </a:ext>
            </a:extLst>
          </p:cNvPr>
          <p:cNvSpPr txBox="1">
            <a:spLocks/>
          </p:cNvSpPr>
          <p:nvPr/>
        </p:nvSpPr>
        <p:spPr bwMode="auto">
          <a:xfrm>
            <a:off x="2209538" y="4970458"/>
            <a:ext cx="3073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bloodhound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93E5FB1-77B5-E7BA-B8A9-882F86D0D9BB}"/>
              </a:ext>
            </a:extLst>
          </p:cNvPr>
          <p:cNvSpPr txBox="1">
            <a:spLocks/>
          </p:cNvSpPr>
          <p:nvPr/>
        </p:nvSpPr>
        <p:spPr bwMode="auto">
          <a:xfrm>
            <a:off x="9048611" y="3478506"/>
            <a:ext cx="321362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1pPr>
            <a:lvl2pPr marL="914400" indent="-4572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2pPr>
            <a:lvl3pPr marL="1257300" indent="-3429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 b="0" i="0" kern="1200">
                <a:solidFill>
                  <a:schemeClr val="bg1"/>
                </a:solidFill>
                <a:latin typeface="Kanit Light" pitchFamily="2" charset="-34"/>
                <a:ea typeface="+mn-ea"/>
                <a:cs typeface="Kanit Light" pitchFamily="2" charset="-34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E" sz="3100">
                <a:solidFill>
                  <a:schemeClr val="tx1"/>
                </a:solidFill>
              </a:rPr>
              <a:t>pass the ticket</a:t>
            </a:r>
          </a:p>
        </p:txBody>
      </p:sp>
    </p:spTree>
    <p:extLst>
      <p:ext uri="{BB962C8B-B14F-4D97-AF65-F5344CB8AC3E}">
        <p14:creationId xmlns:p14="http://schemas.microsoft.com/office/powerpoint/2010/main" val="37357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250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50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50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5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250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50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2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5" dur="2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50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5" dur="250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50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0" dur="2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5" dur="250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0" dur="2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E548-C048-F0ED-F35D-20ECE1B6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Movement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E846-2A2F-7023-C532-CD600C309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network</a:t>
            </a:r>
          </a:p>
          <a:p>
            <a:r>
              <a:rPr lang="en-US" dirty="0"/>
              <a:t>Find vulnerabilities</a:t>
            </a:r>
          </a:p>
          <a:p>
            <a:r>
              <a:rPr lang="en-US" dirty="0"/>
              <a:t>Escalate privileges</a:t>
            </a:r>
          </a:p>
          <a:p>
            <a:r>
              <a:rPr lang="en-US" dirty="0"/>
              <a:t>Reach the target</a:t>
            </a:r>
            <a:endParaRPr lang="en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8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</TotalTime>
  <Words>505</Words>
  <Application>Microsoft Office PowerPoint</Application>
  <PresentationFormat>Widescreen</PresentationFormat>
  <Paragraphs>148</Paragraphs>
  <Slides>29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Arial</vt:lpstr>
      <vt:lpstr>Calibri</vt:lpstr>
      <vt:lpstr>Office Theme</vt:lpstr>
      <vt:lpstr>In-Depth Security for your On-Premises SQL Server Data Platform</vt:lpstr>
      <vt:lpstr>“It's not a matter of if, but when…”</vt:lpstr>
      <vt:lpstr>Danny de Haan</vt:lpstr>
      <vt:lpstr>Session goals</vt:lpstr>
      <vt:lpstr>The SQL Server Threat Landscape</vt:lpstr>
      <vt:lpstr>7 Layers of Cybersecurity</vt:lpstr>
      <vt:lpstr>The SQL Server Threat Landscape</vt:lpstr>
      <vt:lpstr>PowerPoint Presentation</vt:lpstr>
      <vt:lpstr>Lateral Movement</vt:lpstr>
      <vt:lpstr>Prevention of Lateral Movement</vt:lpstr>
      <vt:lpstr>How to identify SQL Servers</vt:lpstr>
      <vt:lpstr>How to identify SQL Servers</vt:lpstr>
      <vt:lpstr>How to identify SQL Servers</vt:lpstr>
      <vt:lpstr>How to identify SQL Servers</vt:lpstr>
      <vt:lpstr>How to identify SQL Servers</vt:lpstr>
      <vt:lpstr>Core Security Principles</vt:lpstr>
      <vt:lpstr>Reducing the Attack Surface</vt:lpstr>
      <vt:lpstr>Authentication &amp; Access Control</vt:lpstr>
      <vt:lpstr>Encryption &amp; Data Protection</vt:lpstr>
      <vt:lpstr>Encryption &amp; Data Protection</vt:lpstr>
      <vt:lpstr>Encryption &amp; Data Protection</vt:lpstr>
      <vt:lpstr>Back-up &amp; Recovery Strategies</vt:lpstr>
      <vt:lpstr>Monitoring &amp; Incident Response</vt:lpstr>
      <vt:lpstr>Monitoring &amp; Incident Response</vt:lpstr>
      <vt:lpstr>Monitoring &amp; Incident Response</vt:lpstr>
      <vt:lpstr>Where to start?</vt:lpstr>
      <vt:lpstr>Key Takeaways</vt:lpstr>
      <vt:lpstr>Feedback is appreciated! </vt:lpstr>
      <vt:lpstr>Thank you for your time, patience and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 Security &amp; Compliance for your Infrastructure</dc:title>
  <dc:creator>Danny de Haan</dc:creator>
  <cp:lastModifiedBy>Danny de Haan</cp:lastModifiedBy>
  <cp:revision>3</cp:revision>
  <dcterms:created xsi:type="dcterms:W3CDTF">2024-05-06T18:25:31Z</dcterms:created>
  <dcterms:modified xsi:type="dcterms:W3CDTF">2026-01-15T13:09:14Z</dcterms:modified>
</cp:coreProperties>
</file>